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Josefin Slab"/>
      <p:regular r:id="rId28"/>
      <p:bold r:id="rId29"/>
      <p:italic r:id="rId30"/>
      <p:boldItalic r:id="rId31"/>
    </p:embeddedFont>
    <p:embeddedFont>
      <p:font typeface="Anton"/>
      <p:regular r:id="rId32"/>
    </p:embeddedFont>
    <p:embeddedFont>
      <p:font typeface="Fira Sans Condensed Light"/>
      <p:regular r:id="rId33"/>
      <p:bold r:id="rId34"/>
      <p:italic r:id="rId35"/>
      <p:boldItalic r:id="rId36"/>
    </p:embeddedFont>
    <p:embeddedFont>
      <p:font typeface="Fira Sans Condensed"/>
      <p:regular r:id="rId37"/>
      <p:bold r:id="rId38"/>
      <p:italic r:id="rId39"/>
      <p:boldItalic r:id="rId40"/>
    </p:embeddedFont>
    <p:embeddedFont>
      <p:font typeface="Advent Pro Light"/>
      <p:regular r:id="rId41"/>
      <p:bold r:id="rId42"/>
    </p:embeddedFont>
    <p:embeddedFont>
      <p:font typeface="Rajdhani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464ADD-1287-4448-B9DA-001E620627AC}">
  <a:tblStyle styleId="{36464ADD-1287-4448-B9DA-001E62062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-boldItalic.fntdata"/><Relationship Id="rId20" Type="http://schemas.openxmlformats.org/officeDocument/2006/relationships/slide" Target="slides/slide15.xml"/><Relationship Id="rId42" Type="http://schemas.openxmlformats.org/officeDocument/2006/relationships/font" Target="fonts/AdventProLight-bold.fntdata"/><Relationship Id="rId41" Type="http://schemas.openxmlformats.org/officeDocument/2006/relationships/font" Target="fonts/AdventProLight-regular.fntdata"/><Relationship Id="rId22" Type="http://schemas.openxmlformats.org/officeDocument/2006/relationships/slide" Target="slides/slide17.xml"/><Relationship Id="rId44" Type="http://schemas.openxmlformats.org/officeDocument/2006/relationships/font" Target="fonts/Rajdhani-bold.fntdata"/><Relationship Id="rId21" Type="http://schemas.openxmlformats.org/officeDocument/2006/relationships/slide" Target="slides/slide16.xml"/><Relationship Id="rId43" Type="http://schemas.openxmlformats.org/officeDocument/2006/relationships/font" Target="fonts/Rajdhani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JosefinSlab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lab-boldItalic.fntdata"/><Relationship Id="rId30" Type="http://schemas.openxmlformats.org/officeDocument/2006/relationships/font" Target="fonts/JosefinSlab-italic.fntdata"/><Relationship Id="rId11" Type="http://schemas.openxmlformats.org/officeDocument/2006/relationships/slide" Target="slides/slide6.xml"/><Relationship Id="rId33" Type="http://schemas.openxmlformats.org/officeDocument/2006/relationships/font" Target="fonts/FiraSansCondensedLight-regular.fntdata"/><Relationship Id="rId10" Type="http://schemas.openxmlformats.org/officeDocument/2006/relationships/slide" Target="slides/slide5.xml"/><Relationship Id="rId32" Type="http://schemas.openxmlformats.org/officeDocument/2006/relationships/font" Target="fonts/Anton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CondensedLight-italic.fntdata"/><Relationship Id="rId12" Type="http://schemas.openxmlformats.org/officeDocument/2006/relationships/slide" Target="slides/slide7.xml"/><Relationship Id="rId34" Type="http://schemas.openxmlformats.org/officeDocument/2006/relationships/font" Target="fonts/FiraSansCondensedLight-bold.fntdata"/><Relationship Id="rId15" Type="http://schemas.openxmlformats.org/officeDocument/2006/relationships/slide" Target="slides/slide10.xml"/><Relationship Id="rId37" Type="http://schemas.openxmlformats.org/officeDocument/2006/relationships/font" Target="fonts/FiraSansCondensed-regular.fntdata"/><Relationship Id="rId14" Type="http://schemas.openxmlformats.org/officeDocument/2006/relationships/slide" Target="slides/slide9.xml"/><Relationship Id="rId36" Type="http://schemas.openxmlformats.org/officeDocument/2006/relationships/font" Target="fonts/FiraSansCondensed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FiraSansCondensed-italic.fntdata"/><Relationship Id="rId16" Type="http://schemas.openxmlformats.org/officeDocument/2006/relationships/slide" Target="slides/slide11.xml"/><Relationship Id="rId38" Type="http://schemas.openxmlformats.org/officeDocument/2006/relationships/font" Target="fonts/FiraSansCondense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9125ee62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9125ee62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08a6ee8a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08a6ee8a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508bf6284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508bf6284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9125ee62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9125ee62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508bf628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508bf62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508bf6284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508bf6284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508bf6284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508bf6284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508bf6284_3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508bf6284_3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508bf6284_3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508bf6284_3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508bf6284_3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508bf6284_3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8a6ee8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8a6ee8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508bf6284_3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508bf6284_3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508bf6284_3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508bf6284_3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5abef0139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5abef0139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08a6ee8a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08a6ee8a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9125ee6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9125ee6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08a6ee8a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08a6ee8a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90bf519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90bf519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63134665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6313466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9125ee62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9125ee62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720000" y="1139150"/>
            <a:ext cx="49914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GRUPO 10</a:t>
            </a:r>
            <a:r>
              <a:rPr lang="en">
                <a:latin typeface="Rajdhani"/>
                <a:ea typeface="Rajdhani"/>
                <a:cs typeface="Rajdhani"/>
                <a:sym typeface="Rajdhani"/>
              </a:rPr>
              <a:t> PROTOCOLOS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5789900" y="3359050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Condensed"/>
                <a:ea typeface="Fira Sans Condensed"/>
                <a:cs typeface="Fira Sans Condensed"/>
                <a:sym typeface="Fira Sans Condensed"/>
              </a:rPr>
              <a:t>Campo Jesus Eduardo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Condensed"/>
                <a:ea typeface="Fira Sans Condensed"/>
                <a:cs typeface="Fira Sans Condensed"/>
                <a:sym typeface="Fira Sans Condensed"/>
              </a:rPr>
              <a:t>Gutierrez Jonathan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Condensed"/>
                <a:ea typeface="Fira Sans Condensed"/>
                <a:cs typeface="Fira Sans Condensed"/>
                <a:sym typeface="Fira Sans Condensed"/>
              </a:rPr>
              <a:t>Salazar Carolina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Condensed"/>
                <a:ea typeface="Fira Sans Condensed"/>
                <a:cs typeface="Fira Sans Condensed"/>
                <a:sym typeface="Fira Sans Condensed"/>
              </a:rPr>
              <a:t>Sobol Zoe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249" y="492850"/>
            <a:ext cx="3843127" cy="22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51350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OTROS PROTOCOLOS</a:t>
            </a:r>
            <a:endParaRPr sz="4700"/>
          </a:p>
        </p:txBody>
      </p:sp>
      <p:sp>
        <p:nvSpPr>
          <p:cNvPr id="183" name="Google Shape;183;p31"/>
          <p:cNvSpPr txBox="1"/>
          <p:nvPr>
            <p:ph idx="2" type="title"/>
          </p:nvPr>
        </p:nvSpPr>
        <p:spPr>
          <a:xfrm>
            <a:off x="2663770" y="1664400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03</a:t>
            </a:r>
            <a:endParaRPr sz="10000"/>
          </a:p>
        </p:txBody>
      </p:sp>
      <p:cxnSp>
        <p:nvCxnSpPr>
          <p:cNvPr id="184" name="Google Shape;184;p31"/>
          <p:cNvCxnSpPr/>
          <p:nvPr/>
        </p:nvCxnSpPr>
        <p:spPr>
          <a:xfrm rot="10800000">
            <a:off x="4589400" y="1720625"/>
            <a:ext cx="0" cy="1567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idx="6"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OTROS PROTOCOLOS</a:t>
            </a:r>
            <a:endParaRPr sz="3000"/>
          </a:p>
        </p:txBody>
      </p:sp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431200" y="2055925"/>
            <a:ext cx="2617800" cy="9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Su función principal es “traducir” los nombres de los dominios que estamos acostumbrados, en identificadores binarios asociados con los equipos conectados a la red o direcciones</a:t>
            </a:r>
            <a:r>
              <a:rPr lang="en"/>
              <a:t> IP</a:t>
            </a:r>
            <a:endParaRPr/>
          </a:p>
        </p:txBody>
      </p:sp>
      <p:sp>
        <p:nvSpPr>
          <p:cNvPr id="191" name="Google Shape;191;p32"/>
          <p:cNvSpPr txBox="1"/>
          <p:nvPr>
            <p:ph idx="2" type="subTitle"/>
          </p:nvPr>
        </p:nvSpPr>
        <p:spPr>
          <a:xfrm>
            <a:off x="6082875" y="2055925"/>
            <a:ext cx="2617800" cy="9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Se utiliza en la transferencia de archivos</a:t>
            </a:r>
            <a:endParaRPr/>
          </a:p>
        </p:txBody>
      </p:sp>
      <p:sp>
        <p:nvSpPr>
          <p:cNvPr id="192" name="Google Shape;192;p32"/>
          <p:cNvSpPr txBox="1"/>
          <p:nvPr>
            <p:ph idx="3" type="subTitle"/>
          </p:nvPr>
        </p:nvSpPr>
        <p:spPr>
          <a:xfrm>
            <a:off x="3257025" y="2055925"/>
            <a:ext cx="2617800" cy="9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Su función es permitir el envío de datagramas a través de la red sin que se haya establecido previamente una conexión ya que el propio datagrama incorpora suficiente información de direccionamiento en su cabecera.</a:t>
            </a:r>
            <a:endParaRPr/>
          </a:p>
        </p:txBody>
      </p:sp>
      <p:sp>
        <p:nvSpPr>
          <p:cNvPr id="193" name="Google Shape;193;p32"/>
          <p:cNvSpPr txBox="1"/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</a:t>
            </a:r>
            <a:endParaRPr/>
          </a:p>
        </p:txBody>
      </p:sp>
      <p:sp>
        <p:nvSpPr>
          <p:cNvPr id="194" name="Google Shape;194;p32"/>
          <p:cNvSpPr txBox="1"/>
          <p:nvPr>
            <p:ph idx="4" type="title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FTP</a:t>
            </a:r>
            <a:endParaRPr/>
          </a:p>
        </p:txBody>
      </p:sp>
      <p:sp>
        <p:nvSpPr>
          <p:cNvPr id="195" name="Google Shape;195;p32"/>
          <p:cNvSpPr txBox="1"/>
          <p:nvPr>
            <p:ph idx="5" type="title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</a:t>
            </a:r>
            <a:endParaRPr/>
          </a:p>
        </p:txBody>
      </p:sp>
      <p:cxnSp>
        <p:nvCxnSpPr>
          <p:cNvPr id="196" name="Google Shape;196;p32"/>
          <p:cNvCxnSpPr>
            <a:stCxn id="190" idx="2"/>
            <a:endCxn id="193" idx="0"/>
          </p:cNvCxnSpPr>
          <p:nvPr/>
        </p:nvCxnSpPr>
        <p:spPr>
          <a:xfrm>
            <a:off x="1740100" y="3027925"/>
            <a:ext cx="1020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7" name="Google Shape;197;p32"/>
          <p:cNvCxnSpPr>
            <a:stCxn id="195" idx="0"/>
            <a:endCxn id="192" idx="2"/>
          </p:cNvCxnSpPr>
          <p:nvPr/>
        </p:nvCxnSpPr>
        <p:spPr>
          <a:xfrm rot="10800000">
            <a:off x="4565862" y="3027975"/>
            <a:ext cx="570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8" name="Google Shape;198;p32"/>
          <p:cNvCxnSpPr>
            <a:stCxn id="194" idx="0"/>
            <a:endCxn id="191" idx="2"/>
          </p:cNvCxnSpPr>
          <p:nvPr/>
        </p:nvCxnSpPr>
        <p:spPr>
          <a:xfrm rot="10800000">
            <a:off x="7391900" y="3027975"/>
            <a:ext cx="90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6"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OTROS PROTOCOLOS</a:t>
            </a:r>
            <a:endParaRPr sz="3000"/>
          </a:p>
        </p:txBody>
      </p:sp>
      <p:sp>
        <p:nvSpPr>
          <p:cNvPr id="204" name="Google Shape;204;p33"/>
          <p:cNvSpPr txBox="1"/>
          <p:nvPr>
            <p:ph idx="1" type="subTitle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 un protocolo que provee un canal seguro para la transmisión de datos sobre una red no segura.</a:t>
            </a:r>
            <a:endParaRPr/>
          </a:p>
        </p:txBody>
      </p:sp>
      <p:sp>
        <p:nvSpPr>
          <p:cNvPr id="205" name="Google Shape;205;p33"/>
          <p:cNvSpPr txBox="1"/>
          <p:nvPr>
            <p:ph idx="2" type="subTitle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Destinado al envío/recepción de correos electrónicos</a:t>
            </a:r>
            <a:endParaRPr/>
          </a:p>
        </p:txBody>
      </p:sp>
      <p:sp>
        <p:nvSpPr>
          <p:cNvPr id="206" name="Google Shape;206;p33"/>
          <p:cNvSpPr txBox="1"/>
          <p:nvPr>
            <p:ph idx="3" type="subTitle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Destinado a la transferencia segura de datos e hipertexto.</a:t>
            </a:r>
            <a:endParaRPr/>
          </a:p>
        </p:txBody>
      </p:sp>
      <p:sp>
        <p:nvSpPr>
          <p:cNvPr id="207" name="Google Shape;207;p33"/>
          <p:cNvSpPr txBox="1"/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208" name="Google Shape;208;p33"/>
          <p:cNvSpPr txBox="1"/>
          <p:nvPr>
            <p:ph idx="4" type="title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SMTP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IMAP/POP3</a:t>
            </a:r>
            <a:endParaRPr/>
          </a:p>
        </p:txBody>
      </p:sp>
      <p:sp>
        <p:nvSpPr>
          <p:cNvPr id="209" name="Google Shape;209;p33"/>
          <p:cNvSpPr txBox="1"/>
          <p:nvPr>
            <p:ph idx="5" type="title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</a:t>
            </a:r>
            <a:endParaRPr/>
          </a:p>
        </p:txBody>
      </p:sp>
      <p:cxnSp>
        <p:nvCxnSpPr>
          <p:cNvPr id="210" name="Google Shape;210;p33"/>
          <p:cNvCxnSpPr>
            <a:stCxn id="204" idx="2"/>
            <a:endCxn id="207" idx="0"/>
          </p:cNvCxnSpPr>
          <p:nvPr/>
        </p:nvCxnSpPr>
        <p:spPr>
          <a:xfrm>
            <a:off x="1750350" y="3027925"/>
            <a:ext cx="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1" name="Google Shape;211;p33"/>
          <p:cNvCxnSpPr>
            <a:stCxn id="209" idx="0"/>
            <a:endCxn id="206" idx="2"/>
          </p:cNvCxnSpPr>
          <p:nvPr/>
        </p:nvCxnSpPr>
        <p:spPr>
          <a:xfrm rot="10800000">
            <a:off x="4571562" y="3027975"/>
            <a:ext cx="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2" name="Google Shape;212;p33"/>
          <p:cNvCxnSpPr>
            <a:stCxn id="208" idx="0"/>
            <a:endCxn id="205" idx="2"/>
          </p:cNvCxnSpPr>
          <p:nvPr/>
        </p:nvCxnSpPr>
        <p:spPr>
          <a:xfrm rot="10800000">
            <a:off x="7392800" y="3027975"/>
            <a:ext cx="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DIRECCION </a:t>
            </a:r>
            <a:endParaRPr sz="4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IP</a:t>
            </a:r>
            <a:endParaRPr sz="4700"/>
          </a:p>
        </p:txBody>
      </p:sp>
      <p:sp>
        <p:nvSpPr>
          <p:cNvPr id="218" name="Google Shape;218;p34"/>
          <p:cNvSpPr txBox="1"/>
          <p:nvPr>
            <p:ph idx="2" type="title"/>
          </p:nvPr>
        </p:nvSpPr>
        <p:spPr>
          <a:xfrm>
            <a:off x="5149470" y="1664400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  <p:cxnSp>
        <p:nvCxnSpPr>
          <p:cNvPr id="219" name="Google Shape;219;p34"/>
          <p:cNvCxnSpPr/>
          <p:nvPr/>
        </p:nvCxnSpPr>
        <p:spPr>
          <a:xfrm rot="10800000">
            <a:off x="4589400" y="1720625"/>
            <a:ext cx="0" cy="1567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Direccion IP</a:t>
            </a:r>
            <a:endParaRPr/>
          </a:p>
        </p:txBody>
      </p:sp>
      <p:grpSp>
        <p:nvGrpSpPr>
          <p:cNvPr id="225" name="Google Shape;225;p35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226" name="Google Shape;226;p35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35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229" name="Google Shape;229;p35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fmla="val 3282" name="adj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5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231" name="Google Shape;231;p35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2" name="Google Shape;232;p35"/>
          <p:cNvSpPr txBox="1"/>
          <p:nvPr>
            <p:ph idx="4294967295" type="subTitle"/>
          </p:nvPr>
        </p:nvSpPr>
        <p:spPr>
          <a:xfrm flipH="1">
            <a:off x="4833250" y="1481225"/>
            <a:ext cx="3227100" cy="30813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Internet protocol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Dirección</a:t>
            </a:r>
            <a:r>
              <a:rPr lang="en" sz="1600"/>
              <a:t> </a:t>
            </a:r>
            <a:r>
              <a:rPr lang="en" sz="1600"/>
              <a:t>única</a:t>
            </a:r>
            <a:r>
              <a:rPr lang="en" sz="1600"/>
              <a:t> de cada dispositivo conectado a internet, representa la </a:t>
            </a:r>
            <a:r>
              <a:rPr lang="en" sz="1600"/>
              <a:t>ubicación</a:t>
            </a:r>
            <a:r>
              <a:rPr lang="en" sz="1600"/>
              <a:t> dentro del internet o una red.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Cuando se tipea la </a:t>
            </a:r>
            <a:r>
              <a:rPr lang="en" sz="1600"/>
              <a:t>página</a:t>
            </a:r>
            <a:r>
              <a:rPr lang="en" sz="1600"/>
              <a:t> web en un buscador por ejemplo, el navegador traduce esta pagina al ip correspondiente.</a:t>
            </a:r>
            <a:endParaRPr sz="1600"/>
          </a:p>
        </p:txBody>
      </p:sp>
      <p:cxnSp>
        <p:nvCxnSpPr>
          <p:cNvPr id="233" name="Google Shape;233;p35"/>
          <p:cNvCxnSpPr/>
          <p:nvPr/>
        </p:nvCxnSpPr>
        <p:spPr>
          <a:xfrm>
            <a:off x="4572100" y="270657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34" name="Google Shape;2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00" y="1826150"/>
            <a:ext cx="3227100" cy="19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656400" y="4367400"/>
            <a:ext cx="571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Fuente: Digital House – Clase 13, Protocolos de internet</a:t>
            </a:r>
            <a:endParaRPr sz="7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idx="1" type="subTitle"/>
          </p:nvPr>
        </p:nvSpPr>
        <p:spPr>
          <a:xfrm>
            <a:off x="1473200" y="1400075"/>
            <a:ext cx="22086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una </a:t>
            </a:r>
            <a:r>
              <a:rPr lang="en"/>
              <a:t>dirección</a:t>
            </a:r>
            <a:r>
              <a:rPr lang="en"/>
              <a:t> ip de cadena de </a:t>
            </a:r>
            <a:r>
              <a:rPr lang="en"/>
              <a:t>números</a:t>
            </a:r>
            <a:r>
              <a:rPr lang="en"/>
              <a:t> separados por puntos, conjunto de 4 </a:t>
            </a:r>
            <a:r>
              <a:rPr lang="en"/>
              <a:t>números</a:t>
            </a:r>
            <a:r>
              <a:rPr lang="en"/>
              <a:t> de 32 bits</a:t>
            </a:r>
            <a:endParaRPr/>
          </a:p>
        </p:txBody>
      </p:sp>
      <p:sp>
        <p:nvSpPr>
          <p:cNvPr id="241" name="Google Shape;241;p36"/>
          <p:cNvSpPr txBox="1"/>
          <p:nvPr>
            <p:ph idx="2" type="subTitle"/>
          </p:nvPr>
        </p:nvSpPr>
        <p:spPr>
          <a:xfrm>
            <a:off x="4935125" y="1601113"/>
            <a:ext cx="3314400" cy="15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</a:t>
            </a:r>
            <a:r>
              <a:rPr lang="en"/>
              <a:t>número</a:t>
            </a:r>
            <a:r>
              <a:rPr lang="en"/>
              <a:t> ip es un conjunto de 3 </a:t>
            </a:r>
            <a:r>
              <a:rPr lang="en"/>
              <a:t>números llamados octetos</a:t>
            </a:r>
            <a:r>
              <a:rPr lang="en"/>
              <a:t>, cada uno separado por un punto. Cada octeto es de 8 bits, permitiendo </a:t>
            </a:r>
            <a:r>
              <a:rPr lang="en"/>
              <a:t>números</a:t>
            </a:r>
            <a:r>
              <a:rPr lang="en"/>
              <a:t> del 0 al 255.</a:t>
            </a:r>
            <a:endParaRPr/>
          </a:p>
        </p:txBody>
      </p:sp>
      <p:sp>
        <p:nvSpPr>
          <p:cNvPr id="242" name="Google Shape;242;p36"/>
          <p:cNvSpPr txBox="1"/>
          <p:nvPr>
            <p:ph idx="3" type="subTitle"/>
          </p:nvPr>
        </p:nvSpPr>
        <p:spPr>
          <a:xfrm>
            <a:off x="1473200" y="2722463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la cuarta </a:t>
            </a:r>
            <a:r>
              <a:rPr lang="en"/>
              <a:t>versión</a:t>
            </a:r>
            <a:r>
              <a:rPr lang="en"/>
              <a:t> del </a:t>
            </a:r>
            <a:r>
              <a:rPr lang="en"/>
              <a:t>protocolo</a:t>
            </a:r>
            <a:r>
              <a:rPr lang="en"/>
              <a:t> IP</a:t>
            </a:r>
            <a:endParaRPr/>
          </a:p>
        </p:txBody>
      </p:sp>
      <p:sp>
        <p:nvSpPr>
          <p:cNvPr id="243" name="Google Shape;243;p36"/>
          <p:cNvSpPr txBox="1"/>
          <p:nvPr>
            <p:ph idx="4" type="subTitle"/>
          </p:nvPr>
        </p:nvSpPr>
        <p:spPr>
          <a:xfrm>
            <a:off x="5811800" y="3691025"/>
            <a:ext cx="2208600" cy="8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Posee dos partes, una que identifica la red, y una para el dispositivo host.</a:t>
            </a:r>
            <a:endParaRPr/>
          </a:p>
        </p:txBody>
      </p:sp>
      <p:sp>
        <p:nvSpPr>
          <p:cNvPr id="244" name="Google Shape;244;p3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IPv4</a:t>
            </a:r>
            <a:endParaRPr/>
          </a:p>
        </p:txBody>
      </p:sp>
      <p:cxnSp>
        <p:nvCxnSpPr>
          <p:cNvPr id="245" name="Google Shape;245;p36"/>
          <p:cNvCxnSpPr/>
          <p:nvPr/>
        </p:nvCxnSpPr>
        <p:spPr>
          <a:xfrm>
            <a:off x="1349888" y="157647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6" name="Google Shape;246;p36"/>
          <p:cNvCxnSpPr/>
          <p:nvPr/>
        </p:nvCxnSpPr>
        <p:spPr>
          <a:xfrm>
            <a:off x="4713825" y="198552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7" name="Google Shape;247;p36"/>
          <p:cNvCxnSpPr/>
          <p:nvPr/>
        </p:nvCxnSpPr>
        <p:spPr>
          <a:xfrm>
            <a:off x="1349888" y="271002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8" name="Google Shape;248;p36"/>
          <p:cNvCxnSpPr/>
          <p:nvPr/>
        </p:nvCxnSpPr>
        <p:spPr>
          <a:xfrm>
            <a:off x="5670275" y="370760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aphicFrame>
        <p:nvGraphicFramePr>
          <p:cNvPr id="249" name="Google Shape;249;p36"/>
          <p:cNvGraphicFramePr/>
          <p:nvPr/>
        </p:nvGraphicFramePr>
        <p:xfrm>
          <a:off x="720088" y="3760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{36464ADD-1287-4448-B9DA-001E620627AC}</a:tableStyleId>
              </a:tblPr>
              <a:tblGrid>
                <a:gridCol w="965000"/>
                <a:gridCol w="965000"/>
                <a:gridCol w="1546750"/>
                <a:gridCol w="965000"/>
              </a:tblGrid>
              <a:tr h="3255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RED</a:t>
                      </a:r>
                      <a:endParaRPr b="1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HOST</a:t>
                      </a:r>
                      <a:endParaRPr b="1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</a:tr>
              <a:tr h="38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192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168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32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Caracteristicas</a:t>
            </a:r>
            <a:endParaRPr/>
          </a:p>
        </p:txBody>
      </p:sp>
      <p:sp>
        <p:nvSpPr>
          <p:cNvPr id="255" name="Google Shape;255;p37"/>
          <p:cNvSpPr txBox="1"/>
          <p:nvPr>
            <p:ph idx="4294967295" type="subTitle"/>
          </p:nvPr>
        </p:nvSpPr>
        <p:spPr>
          <a:xfrm flipH="1">
            <a:off x="455550" y="1939100"/>
            <a:ext cx="1010400" cy="24066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Clase A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Clase B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Clase C</a:t>
            </a:r>
            <a:endParaRPr sz="1600"/>
          </a:p>
        </p:txBody>
      </p:sp>
      <p:cxnSp>
        <p:nvCxnSpPr>
          <p:cNvPr id="256" name="Google Shape;256;p37"/>
          <p:cNvCxnSpPr/>
          <p:nvPr/>
        </p:nvCxnSpPr>
        <p:spPr>
          <a:xfrm>
            <a:off x="4241475" y="192105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7" name="Google Shape;257;p37"/>
          <p:cNvSpPr txBox="1"/>
          <p:nvPr>
            <p:ph idx="4294967295" type="subTitle"/>
          </p:nvPr>
        </p:nvSpPr>
        <p:spPr>
          <a:xfrm flipH="1">
            <a:off x="4333925" y="3900900"/>
            <a:ext cx="4227300" cy="8340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Solo un octeto habilitado para host, pequeña, usada para red privadas de hogar. </a:t>
            </a:r>
            <a:endParaRPr sz="1600"/>
          </a:p>
        </p:txBody>
      </p:sp>
      <p:sp>
        <p:nvSpPr>
          <p:cNvPr id="258" name="Google Shape;258;p37"/>
          <p:cNvSpPr txBox="1"/>
          <p:nvPr>
            <p:ph idx="4294967295" type="subTitle"/>
          </p:nvPr>
        </p:nvSpPr>
        <p:spPr>
          <a:xfrm flipH="1">
            <a:off x="4333975" y="2875425"/>
            <a:ext cx="4227300" cy="7017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Tiene 2 octetos habilitados para host, mediana, usados en redes de  Universidad y similares. 2 Octetos para Red.</a:t>
            </a:r>
            <a:endParaRPr sz="1600"/>
          </a:p>
        </p:txBody>
      </p:sp>
      <p:sp>
        <p:nvSpPr>
          <p:cNvPr id="259" name="Google Shape;259;p37"/>
          <p:cNvSpPr txBox="1"/>
          <p:nvPr>
            <p:ph idx="4294967295" type="subTitle"/>
          </p:nvPr>
        </p:nvSpPr>
        <p:spPr>
          <a:xfrm flipH="1">
            <a:off x="4333975" y="1738050"/>
            <a:ext cx="4393800" cy="8340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Contiene solo un octeto para red, el resto es el host; usada para empresas grandes.</a:t>
            </a:r>
            <a:endParaRPr sz="1600"/>
          </a:p>
        </p:txBody>
      </p:sp>
      <p:sp>
        <p:nvSpPr>
          <p:cNvPr id="260" name="Google Shape;260;p37"/>
          <p:cNvSpPr txBox="1"/>
          <p:nvPr>
            <p:ph idx="4294967295" type="subTitle"/>
          </p:nvPr>
        </p:nvSpPr>
        <p:spPr>
          <a:xfrm flipH="1">
            <a:off x="455450" y="1006325"/>
            <a:ext cx="5726400" cy="8340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La parte que identifica a la red </a:t>
            </a:r>
            <a:r>
              <a:rPr lang="en" sz="1600"/>
              <a:t>varía</a:t>
            </a:r>
            <a:r>
              <a:rPr lang="en" sz="1600"/>
              <a:t> dependiendo de sus clases:</a:t>
            </a:r>
            <a:endParaRPr sz="1600"/>
          </a:p>
        </p:txBody>
      </p:sp>
      <p:cxnSp>
        <p:nvCxnSpPr>
          <p:cNvPr id="261" name="Google Shape;261;p37"/>
          <p:cNvCxnSpPr/>
          <p:nvPr/>
        </p:nvCxnSpPr>
        <p:spPr>
          <a:xfrm>
            <a:off x="4241475" y="2910963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2" name="Google Shape;262;p37"/>
          <p:cNvCxnSpPr/>
          <p:nvPr/>
        </p:nvCxnSpPr>
        <p:spPr>
          <a:xfrm>
            <a:off x="4241475" y="3979413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3" name="Google Shape;263;p37"/>
          <p:cNvSpPr txBox="1"/>
          <p:nvPr>
            <p:ph idx="4294967295" type="subTitle"/>
          </p:nvPr>
        </p:nvSpPr>
        <p:spPr>
          <a:xfrm flipH="1">
            <a:off x="1387300" y="4778800"/>
            <a:ext cx="27225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/>
              <a:t>Fuente: Digital House – Clase 13, Protocolos de internet</a:t>
            </a:r>
            <a:endParaRPr sz="800"/>
          </a:p>
        </p:txBody>
      </p:sp>
      <p:graphicFrame>
        <p:nvGraphicFramePr>
          <p:cNvPr id="264" name="Google Shape;264;p37"/>
          <p:cNvGraphicFramePr/>
          <p:nvPr/>
        </p:nvGraphicFramePr>
        <p:xfrm>
          <a:off x="1462963" y="1854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{36464ADD-1287-4448-B9DA-001E620627AC}</a:tableStyleId>
              </a:tblPr>
              <a:tblGrid>
                <a:gridCol w="1661825"/>
                <a:gridCol w="909350"/>
              </a:tblGrid>
              <a:tr h="944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1.0.0.0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Hasta 126.255.255.255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  <a:tr h="944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128.0.0.0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Hasta 191.255.255.255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  <a:tr h="944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192.0.0.0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Hasta 223.255.255.255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265" name="Google Shape;265;p37"/>
          <p:cNvCxnSpPr/>
          <p:nvPr/>
        </p:nvCxnSpPr>
        <p:spPr>
          <a:xfrm flipH="1">
            <a:off x="583850" y="2571450"/>
            <a:ext cx="530700" cy="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6" name="Google Shape;266;p37"/>
          <p:cNvCxnSpPr/>
          <p:nvPr/>
        </p:nvCxnSpPr>
        <p:spPr>
          <a:xfrm flipH="1">
            <a:off x="583850" y="3546063"/>
            <a:ext cx="530700" cy="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7" name="Google Shape;267;p37"/>
          <p:cNvCxnSpPr/>
          <p:nvPr/>
        </p:nvCxnSpPr>
        <p:spPr>
          <a:xfrm flipH="1">
            <a:off x="583850" y="4460000"/>
            <a:ext cx="530700" cy="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Publica - Red Privada</a:t>
            </a:r>
            <a:endParaRPr/>
          </a:p>
        </p:txBody>
      </p:sp>
      <p:sp>
        <p:nvSpPr>
          <p:cNvPr id="273" name="Google Shape;273;p38"/>
          <p:cNvSpPr txBox="1"/>
          <p:nvPr>
            <p:ph idx="4294967295" type="subTitle"/>
          </p:nvPr>
        </p:nvSpPr>
        <p:spPr>
          <a:xfrm>
            <a:off x="1040975" y="4168675"/>
            <a:ext cx="69789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IP Dinamica: Se asigna mientras el dispositivo </a:t>
            </a:r>
            <a:r>
              <a:rPr lang="en" sz="1600"/>
              <a:t>esté</a:t>
            </a:r>
            <a:r>
              <a:rPr lang="en" sz="1600"/>
              <a:t> funcionando</a:t>
            </a:r>
            <a:endParaRPr sz="1600"/>
          </a:p>
        </p:txBody>
      </p:sp>
      <p:cxnSp>
        <p:nvCxnSpPr>
          <p:cNvPr id="274" name="Google Shape;274;p38"/>
          <p:cNvCxnSpPr/>
          <p:nvPr/>
        </p:nvCxnSpPr>
        <p:spPr>
          <a:xfrm>
            <a:off x="8169750" y="427837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aphicFrame>
        <p:nvGraphicFramePr>
          <p:cNvPr id="275" name="Google Shape;275;p38"/>
          <p:cNvGraphicFramePr/>
          <p:nvPr/>
        </p:nvGraphicFramePr>
        <p:xfrm>
          <a:off x="1248450" y="141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{36464ADD-1287-4448-B9DA-001E620627AC}</a:tableStyleId>
              </a:tblPr>
              <a:tblGrid>
                <a:gridCol w="1661825"/>
                <a:gridCol w="1661825"/>
                <a:gridCol w="1661825"/>
                <a:gridCol w="1661825"/>
              </a:tblGrid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IP Publica</a:t>
                      </a:r>
                      <a:endParaRPr b="1" sz="30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IP Privada </a:t>
                      </a:r>
                      <a:endParaRPr b="1" sz="30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  <a:tr h="4357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La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dirección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IP debe ser siempre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única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Pueden ser reutilizadas, para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comunicación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de redes internas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  <a:tr h="497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Sirven para identificarnos en el internet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Los 3 primeros octetos son de la red, el final para el host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  <a:tr h="58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Permite la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comunicación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con redes externas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Permite identificar un dispositivo en una red privada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76" name="Google Shape;276;p38"/>
          <p:cNvSpPr txBox="1"/>
          <p:nvPr>
            <p:ph idx="4294967295" type="subTitle"/>
          </p:nvPr>
        </p:nvSpPr>
        <p:spPr>
          <a:xfrm>
            <a:off x="1248450" y="4581175"/>
            <a:ext cx="6771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IP Estática: Se asigna de manera fija, aunque se apague el dispositivo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Mascara de Subred</a:t>
            </a:r>
            <a:endParaRPr/>
          </a:p>
        </p:txBody>
      </p:sp>
      <p:cxnSp>
        <p:nvCxnSpPr>
          <p:cNvPr id="282" name="Google Shape;282;p39"/>
          <p:cNvCxnSpPr/>
          <p:nvPr/>
        </p:nvCxnSpPr>
        <p:spPr>
          <a:xfrm>
            <a:off x="804975" y="176312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83" name="Google Shape;283;p39"/>
          <p:cNvSpPr txBox="1"/>
          <p:nvPr>
            <p:ph idx="4294967295" type="subTitle"/>
          </p:nvPr>
        </p:nvSpPr>
        <p:spPr>
          <a:xfrm flipH="1">
            <a:off x="964950" y="4061050"/>
            <a:ext cx="4227300" cy="8340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La </a:t>
            </a:r>
            <a:r>
              <a:rPr lang="en" sz="1600"/>
              <a:t>máscara</a:t>
            </a:r>
            <a:r>
              <a:rPr lang="en" sz="1600"/>
              <a:t> asigna un valor 225 a la parte de la </a:t>
            </a:r>
            <a:r>
              <a:rPr lang="en" sz="1600"/>
              <a:t>dirección</a:t>
            </a:r>
            <a:r>
              <a:rPr lang="en" sz="1600"/>
              <a:t> IP que no </a:t>
            </a:r>
            <a:r>
              <a:rPr lang="en" sz="1600"/>
              <a:t>varía</a:t>
            </a:r>
            <a:r>
              <a:rPr lang="en" sz="1600"/>
              <a:t>, asigna 0 a la variable</a:t>
            </a:r>
            <a:endParaRPr sz="1600"/>
          </a:p>
        </p:txBody>
      </p:sp>
      <p:sp>
        <p:nvSpPr>
          <p:cNvPr id="284" name="Google Shape;284;p39"/>
          <p:cNvSpPr txBox="1"/>
          <p:nvPr>
            <p:ph idx="4294967295" type="subTitle"/>
          </p:nvPr>
        </p:nvSpPr>
        <p:spPr>
          <a:xfrm flipH="1">
            <a:off x="1018313" y="1792063"/>
            <a:ext cx="439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Una subred es una combinacion de numeros para delimitar el alcance de una red de dispositivos.</a:t>
            </a:r>
            <a:endParaRPr sz="1600"/>
          </a:p>
        </p:txBody>
      </p:sp>
      <p:cxnSp>
        <p:nvCxnSpPr>
          <p:cNvPr id="285" name="Google Shape;285;p39"/>
          <p:cNvCxnSpPr/>
          <p:nvPr/>
        </p:nvCxnSpPr>
        <p:spPr>
          <a:xfrm>
            <a:off x="782475" y="253038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6" name="Google Shape;286;p39"/>
          <p:cNvCxnSpPr/>
          <p:nvPr/>
        </p:nvCxnSpPr>
        <p:spPr>
          <a:xfrm>
            <a:off x="799100" y="416273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87" name="Google Shape;287;p39"/>
          <p:cNvSpPr txBox="1"/>
          <p:nvPr>
            <p:ph idx="4294967295" type="subTitle"/>
          </p:nvPr>
        </p:nvSpPr>
        <p:spPr>
          <a:xfrm flipH="1">
            <a:off x="964950" y="2605911"/>
            <a:ext cx="42273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Facilita la existencia de </a:t>
            </a:r>
            <a:r>
              <a:rPr lang="en" sz="1600"/>
              <a:t>más</a:t>
            </a:r>
            <a:r>
              <a:rPr lang="en" sz="1600"/>
              <a:t> IP disponibles para la red. </a:t>
            </a:r>
            <a:r>
              <a:rPr lang="en" sz="1600"/>
              <a:t>Y</a:t>
            </a:r>
            <a:r>
              <a:rPr lang="en" sz="1600"/>
              <a:t> d</a:t>
            </a:r>
            <a:r>
              <a:rPr lang="en" sz="1600"/>
              <a:t>istinguir entre direcciones IP. Ej:</a:t>
            </a:r>
            <a:endParaRPr sz="1600"/>
          </a:p>
        </p:txBody>
      </p:sp>
      <p:sp>
        <p:nvSpPr>
          <p:cNvPr id="288" name="Google Shape;288;p39"/>
          <p:cNvSpPr txBox="1"/>
          <p:nvPr>
            <p:ph idx="4294967295" type="subTitle"/>
          </p:nvPr>
        </p:nvSpPr>
        <p:spPr>
          <a:xfrm flipH="1">
            <a:off x="964950" y="3326825"/>
            <a:ext cx="4227300" cy="7017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Permite</a:t>
            </a:r>
            <a:r>
              <a:rPr lang="en" sz="1600"/>
              <a:t> identificar las partes que corresponden a la red y las que corresponden al Host en una IP</a:t>
            </a:r>
            <a:endParaRPr sz="1600"/>
          </a:p>
        </p:txBody>
      </p:sp>
      <p:cxnSp>
        <p:nvCxnSpPr>
          <p:cNvPr id="289" name="Google Shape;289;p39"/>
          <p:cNvCxnSpPr/>
          <p:nvPr/>
        </p:nvCxnSpPr>
        <p:spPr>
          <a:xfrm>
            <a:off x="799100" y="3362363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90" name="Google Shape;290;p39"/>
          <p:cNvSpPr txBox="1"/>
          <p:nvPr>
            <p:ph idx="4294967295" type="subTitle"/>
          </p:nvPr>
        </p:nvSpPr>
        <p:spPr>
          <a:xfrm flipH="1">
            <a:off x="5777250" y="4592350"/>
            <a:ext cx="27225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/>
              <a:t>Fuente: Digital House – Clase 13, Protocolos de internet</a:t>
            </a:r>
            <a:endParaRPr sz="800"/>
          </a:p>
        </p:txBody>
      </p:sp>
      <p:graphicFrame>
        <p:nvGraphicFramePr>
          <p:cNvPr id="291" name="Google Shape;291;p39"/>
          <p:cNvGraphicFramePr/>
          <p:nvPr/>
        </p:nvGraphicFramePr>
        <p:xfrm>
          <a:off x="5852925" y="160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{36464ADD-1287-4448-B9DA-001E620627AC}</a:tableStyleId>
              </a:tblPr>
              <a:tblGrid>
                <a:gridCol w="1661825"/>
                <a:gridCol w="909350"/>
              </a:tblGrid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192.168.1.</a:t>
                      </a:r>
                      <a:r>
                        <a:rPr b="1" i="1"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</a:t>
                      </a:r>
                      <a:endParaRPr b="1" i="1" sz="300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  <a:tr h="4357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192.168.1.</a:t>
                      </a:r>
                      <a:r>
                        <a:rPr b="1" i="1"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</a:t>
                      </a:r>
                      <a:endParaRPr b="1" i="1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  <a:tr h="497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192.168.1.</a:t>
                      </a:r>
                      <a:r>
                        <a:rPr b="1" i="1"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4</a:t>
                      </a:r>
                      <a:endParaRPr b="1" i="1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Numeros de IP</a:t>
                      </a:r>
                      <a:endParaRPr b="1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92" name="Google Shape;292;p39"/>
          <p:cNvGraphicFramePr/>
          <p:nvPr/>
        </p:nvGraphicFramePr>
        <p:xfrm>
          <a:off x="5852925" y="3631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{36464ADD-1287-4448-B9DA-001E620627AC}</a:tableStyleId>
              </a:tblPr>
              <a:tblGrid>
                <a:gridCol w="1661825"/>
                <a:gridCol w="909350"/>
              </a:tblGrid>
              <a:tr h="473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255.255.255.</a:t>
                      </a:r>
                      <a:r>
                        <a:rPr b="1" i="1"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0</a:t>
                      </a:r>
                      <a:endParaRPr b="1" i="1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  <a:tr h="415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Mascara de Subred</a:t>
                      </a:r>
                      <a:endParaRPr b="1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</a:t>
            </a:r>
            <a:endParaRPr/>
          </a:p>
        </p:txBody>
      </p:sp>
      <p:sp>
        <p:nvSpPr>
          <p:cNvPr id="298" name="Google Shape;298;p40"/>
          <p:cNvSpPr txBox="1"/>
          <p:nvPr/>
        </p:nvSpPr>
        <p:spPr>
          <a:xfrm>
            <a:off x="2088325" y="1406475"/>
            <a:ext cx="20748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Version 6 del PI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Permite que cada dispositivo conectado a internet tenga su propia IP unica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2045525" y="3210625"/>
            <a:ext cx="22011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Proporciona mayor seguridad al gestionar la 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encriptación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y 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autenticación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de host usando el Ipsec (internet protocol security)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300" name="Google Shape;300;p40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301" name="Google Shape;301;p40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40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323" name="Google Shape;323;p40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40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327" name="Google Shape;327;p40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40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349" name="Google Shape;349;p40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40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353" name="Google Shape;353;p40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40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375" name="Google Shape;375;p40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40"/>
          <p:cNvGrpSpPr/>
          <p:nvPr/>
        </p:nvGrpSpPr>
        <p:grpSpPr>
          <a:xfrm>
            <a:off x="5175119" y="3210636"/>
            <a:ext cx="635477" cy="633411"/>
            <a:chOff x="6039282" y="1042577"/>
            <a:chExt cx="734315" cy="731929"/>
          </a:xfrm>
        </p:grpSpPr>
        <p:sp>
          <p:nvSpPr>
            <p:cNvPr id="379" name="Google Shape;379;p40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40"/>
          <p:cNvGrpSpPr/>
          <p:nvPr/>
        </p:nvGrpSpPr>
        <p:grpSpPr>
          <a:xfrm rot="-5079530">
            <a:off x="4813491" y="2852495"/>
            <a:ext cx="1359514" cy="1359514"/>
            <a:chOff x="885403" y="1571142"/>
            <a:chExt cx="2598600" cy="2598600"/>
          </a:xfrm>
        </p:grpSpPr>
        <p:sp>
          <p:nvSpPr>
            <p:cNvPr id="401" name="Google Shape;401;p40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40"/>
          <p:cNvSpPr txBox="1"/>
          <p:nvPr/>
        </p:nvSpPr>
        <p:spPr>
          <a:xfrm>
            <a:off x="6238525" y="1409600"/>
            <a:ext cx="20748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 compone de 128 bits = 340 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billones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de ips 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únicas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 grupos de 4 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dígitos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hexadecimales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6238525" y="3370775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Autoconfiguracion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1507050" y="1719225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 PROTOCOLO?</a:t>
            </a:r>
            <a:endParaRPr/>
          </a:p>
        </p:txBody>
      </p:sp>
      <p:sp>
        <p:nvSpPr>
          <p:cNvPr id="106" name="Google Shape;106;p23"/>
          <p:cNvSpPr txBox="1"/>
          <p:nvPr>
            <p:ph idx="2" type="title"/>
          </p:nvPr>
        </p:nvSpPr>
        <p:spPr>
          <a:xfrm>
            <a:off x="4847012" y="1730338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OTROS PROTOCOLOS</a:t>
            </a:r>
            <a:endParaRPr/>
          </a:p>
        </p:txBody>
      </p:sp>
      <p:sp>
        <p:nvSpPr>
          <p:cNvPr id="107" name="Google Shape;107;p23"/>
          <p:cNvSpPr txBox="1"/>
          <p:nvPr>
            <p:ph idx="4" type="title"/>
          </p:nvPr>
        </p:nvSpPr>
        <p:spPr>
          <a:xfrm>
            <a:off x="2762100" y="316430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TCP/IP</a:t>
            </a:r>
            <a:endParaRPr/>
          </a:p>
        </p:txBody>
      </p:sp>
      <p:sp>
        <p:nvSpPr>
          <p:cNvPr id="108" name="Google Shape;108;p23"/>
          <p:cNvSpPr txBox="1"/>
          <p:nvPr>
            <p:ph idx="6" type="title"/>
          </p:nvPr>
        </p:nvSpPr>
        <p:spPr>
          <a:xfrm>
            <a:off x="6106800" y="3183632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DIRECCIÓN IP</a:t>
            </a:r>
            <a:endParaRPr/>
          </a:p>
        </p:txBody>
      </p:sp>
      <p:sp>
        <p:nvSpPr>
          <p:cNvPr id="109" name="Google Shape;109;p23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0" name="Google Shape;110;p23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1" name="Google Shape;111;p23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2" name="Google Shape;112;p23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13" name="Google Shape;113;p23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4" name="Google Shape;114;p23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5" name="Google Shape;115;p23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6" name="Google Shape;116;p23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</a:t>
            </a:r>
            <a:endParaRPr/>
          </a:p>
        </p:txBody>
      </p:sp>
      <p:grpSp>
        <p:nvGrpSpPr>
          <p:cNvPr id="411" name="Google Shape;411;p41"/>
          <p:cNvGrpSpPr/>
          <p:nvPr/>
        </p:nvGrpSpPr>
        <p:grpSpPr>
          <a:xfrm>
            <a:off x="581215" y="1626307"/>
            <a:ext cx="635477" cy="633411"/>
            <a:chOff x="6039282" y="1042577"/>
            <a:chExt cx="734315" cy="731929"/>
          </a:xfrm>
        </p:grpSpPr>
        <p:sp>
          <p:nvSpPr>
            <p:cNvPr id="412" name="Google Shape;412;p4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41"/>
          <p:cNvGrpSpPr/>
          <p:nvPr/>
        </p:nvGrpSpPr>
        <p:grpSpPr>
          <a:xfrm>
            <a:off x="219578" y="1268058"/>
            <a:ext cx="1359588" cy="1359588"/>
            <a:chOff x="885403" y="1571142"/>
            <a:chExt cx="2598600" cy="2598600"/>
          </a:xfrm>
        </p:grpSpPr>
        <p:sp>
          <p:nvSpPr>
            <p:cNvPr id="434" name="Google Shape;434;p4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41"/>
          <p:cNvGrpSpPr/>
          <p:nvPr/>
        </p:nvGrpSpPr>
        <p:grpSpPr>
          <a:xfrm>
            <a:off x="4461990" y="1846211"/>
            <a:ext cx="635477" cy="633411"/>
            <a:chOff x="6039282" y="1042577"/>
            <a:chExt cx="734315" cy="731929"/>
          </a:xfrm>
        </p:grpSpPr>
        <p:sp>
          <p:nvSpPr>
            <p:cNvPr id="438" name="Google Shape;438;p4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41"/>
          <p:cNvGrpSpPr/>
          <p:nvPr/>
        </p:nvGrpSpPr>
        <p:grpSpPr>
          <a:xfrm rot="3938964">
            <a:off x="4100433" y="1487837"/>
            <a:ext cx="1359428" cy="1359428"/>
            <a:chOff x="885403" y="1571142"/>
            <a:chExt cx="2598600" cy="2598600"/>
          </a:xfrm>
        </p:grpSpPr>
        <p:sp>
          <p:nvSpPr>
            <p:cNvPr id="460" name="Google Shape;460;p4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3" name="Google Shape;4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0" y="1851025"/>
            <a:ext cx="3367825" cy="24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200" y="2071375"/>
            <a:ext cx="40082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1"/>
          <p:cNvSpPr txBox="1"/>
          <p:nvPr>
            <p:ph idx="4294967295" type="subTitle"/>
          </p:nvPr>
        </p:nvSpPr>
        <p:spPr>
          <a:xfrm flipH="1">
            <a:off x="581325" y="4273275"/>
            <a:ext cx="3520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Fuente: https://blog.acens.com/general/lanzamiento-mundial-del-protocolo-ipv6/</a:t>
            </a:r>
            <a:endParaRPr sz="900"/>
          </a:p>
        </p:txBody>
      </p:sp>
      <p:sp>
        <p:nvSpPr>
          <p:cNvPr id="466" name="Google Shape;466;p41"/>
          <p:cNvSpPr txBox="1"/>
          <p:nvPr>
            <p:ph idx="4294967295" type="subTitle"/>
          </p:nvPr>
        </p:nvSpPr>
        <p:spPr>
          <a:xfrm flipH="1">
            <a:off x="4646188" y="3887800"/>
            <a:ext cx="42273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Fuente: https://www.elmundo.es/imasd/ipv6/queesipv6.html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Adopción</a:t>
            </a:r>
            <a:r>
              <a:rPr lang="en"/>
              <a:t> de ipv6 por </a:t>
            </a:r>
            <a:r>
              <a:rPr lang="en"/>
              <a:t>país</a:t>
            </a:r>
            <a:endParaRPr/>
          </a:p>
        </p:txBody>
      </p:sp>
      <p:pic>
        <p:nvPicPr>
          <p:cNvPr id="472" name="Google Shape;4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125" y="1319525"/>
            <a:ext cx="5777750" cy="29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2"/>
          <p:cNvSpPr txBox="1"/>
          <p:nvPr>
            <p:ph idx="4294967295" type="subTitle"/>
          </p:nvPr>
        </p:nvSpPr>
        <p:spPr>
          <a:xfrm flipH="1">
            <a:off x="1683175" y="4411525"/>
            <a:ext cx="5777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Fuente: https://www.google.com/intl/en/ipv6/statistics.html#tab=per-country-ipv6-adoption</a:t>
            </a:r>
            <a:endParaRPr sz="900"/>
          </a:p>
        </p:txBody>
      </p:sp>
      <p:pic>
        <p:nvPicPr>
          <p:cNvPr id="474" name="Google Shape;4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2250" y="3655324"/>
            <a:ext cx="14940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"/>
          <p:cNvSpPr txBox="1"/>
          <p:nvPr>
            <p:ph type="ctrTitle"/>
          </p:nvPr>
        </p:nvSpPr>
        <p:spPr>
          <a:xfrm>
            <a:off x="2561975" y="184035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¿QUÉ SON LOS PROTOCOLOS DE RED?</a:t>
            </a:r>
            <a:endParaRPr sz="4700"/>
          </a:p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4925450" y="2815825"/>
            <a:ext cx="3313500" cy="14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Son las normativas y criterios que fijan cómo deben comunicarse los diversos componentes de un sistema de interconexión por el cual los dispositivos se conectan en red y pueden intercambiar datos</a:t>
            </a:r>
            <a:endParaRPr sz="1700"/>
          </a:p>
        </p:txBody>
      </p:sp>
      <p:sp>
        <p:nvSpPr>
          <p:cNvPr id="123" name="Google Shape;123;p24"/>
          <p:cNvSpPr txBox="1"/>
          <p:nvPr>
            <p:ph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  <p:cxnSp>
        <p:nvCxnSpPr>
          <p:cNvPr id="124" name="Google Shape;124;p24"/>
          <p:cNvCxnSpPr/>
          <p:nvPr/>
        </p:nvCxnSpPr>
        <p:spPr>
          <a:xfrm flipH="1" rot="10800000">
            <a:off x="4993475" y="257070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5474600" y="1434600"/>
            <a:ext cx="302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CUÁLES SON LOS PROTOCOLOS DE RED EXISTENTES?</a:t>
            </a:r>
            <a:endParaRPr sz="3000"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808478" y="1434600"/>
            <a:ext cx="40455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 el paso de los años se han desarrollado distintos protocolos de red para cada una de las formas de comunicación </a:t>
            </a:r>
            <a:endParaRPr sz="1700"/>
          </a:p>
        </p:txBody>
      </p:sp>
      <p:cxnSp>
        <p:nvCxnSpPr>
          <p:cNvPr id="131" name="Google Shape;131;p25"/>
          <p:cNvCxnSpPr/>
          <p:nvPr/>
        </p:nvCxnSpPr>
        <p:spPr>
          <a:xfrm>
            <a:off x="5226975" y="225645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MODELO TCP/IP</a:t>
            </a:r>
            <a:endParaRPr sz="4700"/>
          </a:p>
        </p:txBody>
      </p:sp>
      <p:sp>
        <p:nvSpPr>
          <p:cNvPr id="137" name="Google Shape;137;p26"/>
          <p:cNvSpPr txBox="1"/>
          <p:nvPr>
            <p:ph idx="2" type="title"/>
          </p:nvPr>
        </p:nvSpPr>
        <p:spPr>
          <a:xfrm>
            <a:off x="5149470" y="1664400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02</a:t>
            </a:r>
            <a:endParaRPr sz="10000"/>
          </a:p>
        </p:txBody>
      </p:sp>
      <p:cxnSp>
        <p:nvCxnSpPr>
          <p:cNvPr id="138" name="Google Shape;138;p26"/>
          <p:cNvCxnSpPr/>
          <p:nvPr/>
        </p:nvCxnSpPr>
        <p:spPr>
          <a:xfrm rot="10800000">
            <a:off x="4589400" y="1720625"/>
            <a:ext cx="0" cy="1567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203050" y="472350"/>
            <a:ext cx="33642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Modelo TCP/IP</a:t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latin typeface="Calibri"/>
                <a:ea typeface="Calibri"/>
                <a:cs typeface="Calibri"/>
                <a:sym typeface="Calibri"/>
              </a:rPr>
              <a:t> proviene de los nombres de dos protocolos importantes, consiste en la combinación de ambos, estos son la base de las redes informáticas modernas</a:t>
            </a:r>
            <a:r>
              <a:rPr b="0" lang="en" sz="12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cxnSp>
        <p:nvCxnSpPr>
          <p:cNvPr id="144" name="Google Shape;144;p27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5" name="Google Shape;145;p27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TCP</a:t>
            </a:r>
            <a:endParaRPr b="1" sz="24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625602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IP</a:t>
            </a:r>
            <a:endParaRPr b="1" sz="25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398377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DHCP</a:t>
            </a:r>
            <a:endParaRPr b="1" sz="2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6256025" y="33673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HTTP</a:t>
            </a:r>
            <a:endParaRPr b="1" sz="25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3" name="Google Shape;153;p27"/>
          <p:cNvCxnSpPr>
            <a:stCxn id="145" idx="3"/>
            <a:endCxn id="146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7"/>
          <p:cNvCxnSpPr>
            <a:stCxn id="150" idx="3"/>
            <a:endCxn id="147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7"/>
          <p:cNvCxnSpPr>
            <a:stCxn id="148" idx="3"/>
            <a:endCxn id="151" idx="1"/>
          </p:cNvCxnSpPr>
          <p:nvPr/>
        </p:nvCxnSpPr>
        <p:spPr>
          <a:xfrm>
            <a:off x="6047475" y="2941325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7"/>
          <p:cNvCxnSpPr>
            <a:stCxn id="152" idx="3"/>
            <a:endCxn id="149" idx="1"/>
          </p:cNvCxnSpPr>
          <p:nvPr/>
        </p:nvCxnSpPr>
        <p:spPr>
          <a:xfrm flipH="1" rot="10800000">
            <a:off x="6047475" y="3680625"/>
            <a:ext cx="2085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00" y="2946808"/>
            <a:ext cx="3214650" cy="180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342700" y="379000"/>
            <a:ext cx="18162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TCP/IP</a:t>
            </a:r>
            <a:endParaRPr/>
          </a:p>
        </p:txBody>
      </p:sp>
      <p:sp>
        <p:nvSpPr>
          <p:cNvPr id="163" name="Google Shape;163;p28"/>
          <p:cNvSpPr txBox="1"/>
          <p:nvPr>
            <p:ph idx="4294967295" type="subTitle"/>
          </p:nvPr>
        </p:nvSpPr>
        <p:spPr>
          <a:xfrm>
            <a:off x="613875" y="1470250"/>
            <a:ext cx="7833000" cy="32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TCP: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hace referencia al protocolo de control de transmisión que permite la comunicación confiable entre computadoras, garantizando el establecimiento de la conexión, la transferencia de datos y la finalización de la conexión. 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IP: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el protocolo de internet permite enviar los datos en paquetes direcciónables a las distintas computadoras de la red.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2978950" y="504675"/>
            <a:ext cx="27597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DHCP</a:t>
            </a:r>
            <a:endParaRPr/>
          </a:p>
        </p:txBody>
      </p:sp>
      <p:sp>
        <p:nvSpPr>
          <p:cNvPr id="169" name="Google Shape;169;p29"/>
          <p:cNvSpPr txBox="1"/>
          <p:nvPr/>
        </p:nvSpPr>
        <p:spPr>
          <a:xfrm>
            <a:off x="1458850" y="1710400"/>
            <a:ext cx="57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 el protocolo encargado de asignar las direcciones IP</a:t>
            </a:r>
            <a:endParaRPr sz="2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025" y="2484825"/>
            <a:ext cx="53435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2978950" y="504675"/>
            <a:ext cx="27597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1458850" y="1710400"/>
            <a:ext cx="579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Protocolo cliente-servidor que gestiona las transacciones web entre estas dos entidades</a:t>
            </a:r>
            <a:endParaRPr sz="2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600" y="3009200"/>
            <a:ext cx="3566626" cy="1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